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11"/>
  </p:notesMasterIdLst>
  <p:sldIdLst>
    <p:sldId id="256" r:id="rId2"/>
    <p:sldId id="257" r:id="rId3"/>
    <p:sldId id="262" r:id="rId4"/>
    <p:sldId id="263" r:id="rId5"/>
    <p:sldId id="264" r:id="rId6"/>
    <p:sldId id="258" r:id="rId7"/>
    <p:sldId id="260" r:id="rId8"/>
    <p:sldId id="261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68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BDF10B-1CE8-453D-BD2B-54C64F0EA78D}" type="doc">
      <dgm:prSet loTypeId="urn:microsoft.com/office/officeart/2005/8/layout/default" loCatId="list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9D9332E5-95AF-4463-A004-CB7089E94018}">
      <dgm:prSet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L’ipoglicemia grave si associa abitualmente ad un valore del glucosio inferiore a 54 ed è caratterizzata da alterazioni della coscienza (coma, scosse muscolari).</a:t>
          </a:r>
          <a:endParaRPr lang="en-US" dirty="0">
            <a:solidFill>
              <a:schemeClr val="tx1"/>
            </a:solidFill>
          </a:endParaRPr>
        </a:p>
      </dgm:t>
    </dgm:pt>
    <dgm:pt modelId="{948B7106-6DB3-423E-A1D6-12C75303BAB5}" type="parTrans" cxnId="{0BFE401E-FA97-49FA-9BC1-EBEE6956D2D9}">
      <dgm:prSet/>
      <dgm:spPr/>
      <dgm:t>
        <a:bodyPr/>
        <a:lstStyle/>
        <a:p>
          <a:endParaRPr lang="en-US"/>
        </a:p>
      </dgm:t>
    </dgm:pt>
    <dgm:pt modelId="{39EF1E9C-562A-4D40-9C0E-2BD1D0471C8E}" type="sibTrans" cxnId="{0BFE401E-FA97-49FA-9BC1-EBEE6956D2D9}">
      <dgm:prSet/>
      <dgm:spPr/>
      <dgm:t>
        <a:bodyPr/>
        <a:lstStyle/>
        <a:p>
          <a:endParaRPr lang="en-US"/>
        </a:p>
      </dgm:t>
    </dgm:pt>
    <dgm:pt modelId="{649C77E1-EF25-48C3-8F9D-8D8E05C944ED}">
      <dgm:prSet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Prima della perdita di coscienza si possono verificare segni di iniziale alterazione del sistema nervoso che preludono alla </a:t>
          </a:r>
          <a:r>
            <a:rPr lang="it-IT" dirty="0" err="1">
              <a:solidFill>
                <a:schemeClr val="tx1"/>
              </a:solidFill>
            </a:rPr>
            <a:t>p.d.c</a:t>
          </a:r>
          <a:r>
            <a:rPr lang="it-IT" dirty="0">
              <a:solidFill>
                <a:schemeClr val="tx1"/>
              </a:solidFill>
            </a:rPr>
            <a:t>.</a:t>
          </a:r>
          <a:endParaRPr lang="en-US" dirty="0">
            <a:solidFill>
              <a:schemeClr val="tx1"/>
            </a:solidFill>
          </a:endParaRPr>
        </a:p>
      </dgm:t>
    </dgm:pt>
    <dgm:pt modelId="{4EC26731-7339-49E9-AB9B-67518B3C85AE}" type="parTrans" cxnId="{E3F88AE6-76F5-4758-B6E0-6878CC1151AC}">
      <dgm:prSet/>
      <dgm:spPr/>
      <dgm:t>
        <a:bodyPr/>
        <a:lstStyle/>
        <a:p>
          <a:endParaRPr lang="en-US"/>
        </a:p>
      </dgm:t>
    </dgm:pt>
    <dgm:pt modelId="{20222E31-4259-4EED-A5E9-FF5961CBB31E}" type="sibTrans" cxnId="{E3F88AE6-76F5-4758-B6E0-6878CC1151AC}">
      <dgm:prSet/>
      <dgm:spPr/>
      <dgm:t>
        <a:bodyPr/>
        <a:lstStyle/>
        <a:p>
          <a:endParaRPr lang="en-US"/>
        </a:p>
      </dgm:t>
    </dgm:pt>
    <dgm:pt modelId="{D646D55F-D600-49D2-828A-BE4AD309C6DB}">
      <dgm:prSet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- confusione e linguaggio inappropriato</a:t>
          </a:r>
          <a:endParaRPr lang="en-US" dirty="0">
            <a:solidFill>
              <a:schemeClr val="tx1"/>
            </a:solidFill>
          </a:endParaRPr>
        </a:p>
      </dgm:t>
    </dgm:pt>
    <dgm:pt modelId="{9D5030F8-C612-4C3D-9F84-DD63FC1D58CF}" type="parTrans" cxnId="{6895CB1A-05F2-4A44-8D74-9CA36FA52BA8}">
      <dgm:prSet/>
      <dgm:spPr/>
      <dgm:t>
        <a:bodyPr/>
        <a:lstStyle/>
        <a:p>
          <a:endParaRPr lang="en-US"/>
        </a:p>
      </dgm:t>
    </dgm:pt>
    <dgm:pt modelId="{5A102710-61AE-41D9-BBD5-743412C9F343}" type="sibTrans" cxnId="{6895CB1A-05F2-4A44-8D74-9CA36FA52BA8}">
      <dgm:prSet/>
      <dgm:spPr/>
      <dgm:t>
        <a:bodyPr/>
        <a:lstStyle/>
        <a:p>
          <a:endParaRPr lang="en-US"/>
        </a:p>
      </dgm:t>
    </dgm:pt>
    <dgm:pt modelId="{FA806B14-DBC9-4C1E-B628-93C58AC63CF0}">
      <dgm:prSet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-  disturbi visivi</a:t>
          </a:r>
          <a:endParaRPr lang="en-US" dirty="0">
            <a:solidFill>
              <a:schemeClr val="tx1"/>
            </a:solidFill>
          </a:endParaRPr>
        </a:p>
      </dgm:t>
    </dgm:pt>
    <dgm:pt modelId="{948C835D-682B-425B-B29A-707001F3F03C}" type="parTrans" cxnId="{74E85CB7-1560-4A4E-8A20-E3E9029FF211}">
      <dgm:prSet/>
      <dgm:spPr/>
      <dgm:t>
        <a:bodyPr/>
        <a:lstStyle/>
        <a:p>
          <a:endParaRPr lang="en-US"/>
        </a:p>
      </dgm:t>
    </dgm:pt>
    <dgm:pt modelId="{97A9FF91-2623-44A0-B8BB-1CF6D97CD055}" type="sibTrans" cxnId="{74E85CB7-1560-4A4E-8A20-E3E9029FF211}">
      <dgm:prSet/>
      <dgm:spPr/>
      <dgm:t>
        <a:bodyPr/>
        <a:lstStyle/>
        <a:p>
          <a:endParaRPr lang="en-US"/>
        </a:p>
      </dgm:t>
    </dgm:pt>
    <dgm:pt modelId="{326D9D41-BE4E-471B-BF8E-0EBDD1A6FC4A}">
      <dgm:prSet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- movimenti scoordinati</a:t>
          </a:r>
          <a:endParaRPr lang="en-US" dirty="0">
            <a:solidFill>
              <a:schemeClr val="tx1"/>
            </a:solidFill>
          </a:endParaRPr>
        </a:p>
      </dgm:t>
    </dgm:pt>
    <dgm:pt modelId="{2EC8FE1D-226E-4243-8450-ED5F84D7BC39}" type="parTrans" cxnId="{4C209962-430F-4555-B212-0B3E411AC7CD}">
      <dgm:prSet/>
      <dgm:spPr/>
      <dgm:t>
        <a:bodyPr/>
        <a:lstStyle/>
        <a:p>
          <a:endParaRPr lang="en-US"/>
        </a:p>
      </dgm:t>
    </dgm:pt>
    <dgm:pt modelId="{2312BC39-5F5A-4131-8957-E3B2FCBCB852}" type="sibTrans" cxnId="{4C209962-430F-4555-B212-0B3E411AC7CD}">
      <dgm:prSet/>
      <dgm:spPr/>
      <dgm:t>
        <a:bodyPr/>
        <a:lstStyle/>
        <a:p>
          <a:endParaRPr lang="en-US"/>
        </a:p>
      </dgm:t>
    </dgm:pt>
    <dgm:pt modelId="{90406004-525A-4FFB-8F14-3567D4DDA8AE}">
      <dgm:prSet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- difficoltà a mantenere l’equilibrio</a:t>
          </a:r>
          <a:endParaRPr lang="en-US" dirty="0">
            <a:solidFill>
              <a:schemeClr val="tx1"/>
            </a:solidFill>
          </a:endParaRPr>
        </a:p>
      </dgm:t>
    </dgm:pt>
    <dgm:pt modelId="{4B451580-2109-4F59-82EF-F6E3A07E42CF}" type="parTrans" cxnId="{402BE09D-A17B-4908-B4D1-E5525F67431C}">
      <dgm:prSet/>
      <dgm:spPr/>
      <dgm:t>
        <a:bodyPr/>
        <a:lstStyle/>
        <a:p>
          <a:endParaRPr lang="en-US"/>
        </a:p>
      </dgm:t>
    </dgm:pt>
    <dgm:pt modelId="{B123D48B-58F4-47E7-A532-6FEBD5A86B5C}" type="sibTrans" cxnId="{402BE09D-A17B-4908-B4D1-E5525F67431C}">
      <dgm:prSet/>
      <dgm:spPr/>
      <dgm:t>
        <a:bodyPr/>
        <a:lstStyle/>
        <a:p>
          <a:endParaRPr lang="en-US"/>
        </a:p>
      </dgm:t>
    </dgm:pt>
    <dgm:pt modelId="{363221E4-D5B7-4C7E-B842-4FB375B370F3}">
      <dgm:prSet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- agitazione e sudorazione</a:t>
          </a:r>
          <a:endParaRPr lang="en-US" dirty="0">
            <a:solidFill>
              <a:schemeClr val="tx1"/>
            </a:solidFill>
          </a:endParaRPr>
        </a:p>
      </dgm:t>
    </dgm:pt>
    <dgm:pt modelId="{8AE83283-23EB-4315-ACFC-111C8B0D98FE}" type="parTrans" cxnId="{6CC825F0-ABE2-40E3-901A-57310094A27A}">
      <dgm:prSet/>
      <dgm:spPr/>
      <dgm:t>
        <a:bodyPr/>
        <a:lstStyle/>
        <a:p>
          <a:endParaRPr lang="en-US"/>
        </a:p>
      </dgm:t>
    </dgm:pt>
    <dgm:pt modelId="{CFD77014-B4B7-4A4A-B56E-D1094FC1DF3B}" type="sibTrans" cxnId="{6CC825F0-ABE2-40E3-901A-57310094A27A}">
      <dgm:prSet/>
      <dgm:spPr/>
      <dgm:t>
        <a:bodyPr/>
        <a:lstStyle/>
        <a:p>
          <a:endParaRPr lang="en-US"/>
        </a:p>
      </dgm:t>
    </dgm:pt>
    <dgm:pt modelId="{C6602D67-F35F-4DA3-A168-D1A5434FBFB5}" type="pres">
      <dgm:prSet presAssocID="{1DBDF10B-1CE8-453D-BD2B-54C64F0EA78D}" presName="diagram" presStyleCnt="0">
        <dgm:presLayoutVars>
          <dgm:dir/>
          <dgm:resizeHandles val="exact"/>
        </dgm:presLayoutVars>
      </dgm:prSet>
      <dgm:spPr/>
    </dgm:pt>
    <dgm:pt modelId="{B02B6783-11D2-479C-B1A5-FA1AF38D062B}" type="pres">
      <dgm:prSet presAssocID="{9D9332E5-95AF-4463-A004-CB7089E94018}" presName="node" presStyleLbl="node1" presStyleIdx="0" presStyleCnt="7" custScaleX="150161" custScaleY="127703" custLinFactNeighborX="-10098" custLinFactNeighborY="-82560">
        <dgm:presLayoutVars>
          <dgm:bulletEnabled val="1"/>
        </dgm:presLayoutVars>
      </dgm:prSet>
      <dgm:spPr/>
    </dgm:pt>
    <dgm:pt modelId="{2931C8F1-DA6D-48B6-97D6-D57720A8185B}" type="pres">
      <dgm:prSet presAssocID="{39EF1E9C-562A-4D40-9C0E-2BD1D0471C8E}" presName="sibTrans" presStyleCnt="0"/>
      <dgm:spPr/>
    </dgm:pt>
    <dgm:pt modelId="{690D851C-D00C-4162-A4DE-FFF0742E520F}" type="pres">
      <dgm:prSet presAssocID="{649C77E1-EF25-48C3-8F9D-8D8E05C944ED}" presName="node" presStyleLbl="node1" presStyleIdx="1" presStyleCnt="7" custScaleX="157898" custScaleY="142057" custLinFactX="2538" custLinFactNeighborX="100000" custLinFactNeighborY="-70111">
        <dgm:presLayoutVars>
          <dgm:bulletEnabled val="1"/>
        </dgm:presLayoutVars>
      </dgm:prSet>
      <dgm:spPr/>
    </dgm:pt>
    <dgm:pt modelId="{3C81B13C-E139-4073-B537-A232A4015B8F}" type="pres">
      <dgm:prSet presAssocID="{20222E31-4259-4EED-A5E9-FF5961CBB31E}" presName="sibTrans" presStyleCnt="0"/>
      <dgm:spPr/>
    </dgm:pt>
    <dgm:pt modelId="{93DF1C50-B004-4FED-AFD3-5D342DD6A8D5}" type="pres">
      <dgm:prSet presAssocID="{D646D55F-D600-49D2-828A-BE4AD309C6DB}" presName="node" presStyleLbl="node1" presStyleIdx="2" presStyleCnt="7" custLinFactNeighborX="4504" custLinFactNeighborY="-80526">
        <dgm:presLayoutVars>
          <dgm:bulletEnabled val="1"/>
        </dgm:presLayoutVars>
      </dgm:prSet>
      <dgm:spPr/>
    </dgm:pt>
    <dgm:pt modelId="{1A9FAF31-8C22-477A-B890-485E9426A1A3}" type="pres">
      <dgm:prSet presAssocID="{5A102710-61AE-41D9-BBD5-743412C9F343}" presName="sibTrans" presStyleCnt="0"/>
      <dgm:spPr/>
    </dgm:pt>
    <dgm:pt modelId="{46417A34-27AD-4607-8849-71EADC0CFB3E}" type="pres">
      <dgm:prSet presAssocID="{FA806B14-DBC9-4C1E-B628-93C58AC63CF0}" presName="node" presStyleLbl="node1" presStyleIdx="3" presStyleCnt="7" custLinFactNeighborX="774" custLinFactNeighborY="-73512">
        <dgm:presLayoutVars>
          <dgm:bulletEnabled val="1"/>
        </dgm:presLayoutVars>
      </dgm:prSet>
      <dgm:spPr/>
    </dgm:pt>
    <dgm:pt modelId="{5474A932-9E89-442F-B104-5870AE1FB7A7}" type="pres">
      <dgm:prSet presAssocID="{97A9FF91-2623-44A0-B8BB-1CF6D97CD055}" presName="sibTrans" presStyleCnt="0"/>
      <dgm:spPr/>
    </dgm:pt>
    <dgm:pt modelId="{60173318-122C-48EB-A7FD-92AD457F84D8}" type="pres">
      <dgm:prSet presAssocID="{326D9D41-BE4E-471B-BF8E-0EBDD1A6FC4A}" presName="node" presStyleLbl="node1" presStyleIdx="4" presStyleCnt="7" custLinFactNeighborX="502" custLinFactNeighborY="-72867">
        <dgm:presLayoutVars>
          <dgm:bulletEnabled val="1"/>
        </dgm:presLayoutVars>
      </dgm:prSet>
      <dgm:spPr/>
    </dgm:pt>
    <dgm:pt modelId="{84120E70-CFC9-46C3-9C11-52075B683966}" type="pres">
      <dgm:prSet presAssocID="{2312BC39-5F5A-4131-8957-E3B2FCBCB852}" presName="sibTrans" presStyleCnt="0"/>
      <dgm:spPr/>
    </dgm:pt>
    <dgm:pt modelId="{863D916D-6CFA-494D-9656-3675F8C7D5AC}" type="pres">
      <dgm:prSet presAssocID="{90406004-525A-4FFB-8F14-3567D4DDA8AE}" presName="node" presStyleLbl="node1" presStyleIdx="5" presStyleCnt="7" custLinFactNeighborX="-26310" custLinFactNeighborY="-72867">
        <dgm:presLayoutVars>
          <dgm:bulletEnabled val="1"/>
        </dgm:presLayoutVars>
      </dgm:prSet>
      <dgm:spPr/>
    </dgm:pt>
    <dgm:pt modelId="{2ECE9FC7-3342-46BB-B2B0-D2EC5EB6FC5F}" type="pres">
      <dgm:prSet presAssocID="{B123D48B-58F4-47E7-A532-6FEBD5A86B5C}" presName="sibTrans" presStyleCnt="0"/>
      <dgm:spPr/>
    </dgm:pt>
    <dgm:pt modelId="{42BB3F39-2643-406C-8489-592AA5308A03}" type="pres">
      <dgm:prSet presAssocID="{363221E4-D5B7-4C7E-B842-4FB375B370F3}" presName="node" presStyleLbl="node1" presStyleIdx="6" presStyleCnt="7" custLinFactNeighborX="-4203" custLinFactNeighborY="-70564">
        <dgm:presLayoutVars>
          <dgm:bulletEnabled val="1"/>
        </dgm:presLayoutVars>
      </dgm:prSet>
      <dgm:spPr/>
    </dgm:pt>
  </dgm:ptLst>
  <dgm:cxnLst>
    <dgm:cxn modelId="{6895CB1A-05F2-4A44-8D74-9CA36FA52BA8}" srcId="{1DBDF10B-1CE8-453D-BD2B-54C64F0EA78D}" destId="{D646D55F-D600-49D2-828A-BE4AD309C6DB}" srcOrd="2" destOrd="0" parTransId="{9D5030F8-C612-4C3D-9F84-DD63FC1D58CF}" sibTransId="{5A102710-61AE-41D9-BBD5-743412C9F343}"/>
    <dgm:cxn modelId="{0BFE401E-FA97-49FA-9BC1-EBEE6956D2D9}" srcId="{1DBDF10B-1CE8-453D-BD2B-54C64F0EA78D}" destId="{9D9332E5-95AF-4463-A004-CB7089E94018}" srcOrd="0" destOrd="0" parTransId="{948B7106-6DB3-423E-A1D6-12C75303BAB5}" sibTransId="{39EF1E9C-562A-4D40-9C0E-2BD1D0471C8E}"/>
    <dgm:cxn modelId="{4C209962-430F-4555-B212-0B3E411AC7CD}" srcId="{1DBDF10B-1CE8-453D-BD2B-54C64F0EA78D}" destId="{326D9D41-BE4E-471B-BF8E-0EBDD1A6FC4A}" srcOrd="4" destOrd="0" parTransId="{2EC8FE1D-226E-4243-8450-ED5F84D7BC39}" sibTransId="{2312BC39-5F5A-4131-8957-E3B2FCBCB852}"/>
    <dgm:cxn modelId="{A1E89964-4C6F-44D7-899C-0A6BCA032F45}" type="presOf" srcId="{FA806B14-DBC9-4C1E-B628-93C58AC63CF0}" destId="{46417A34-27AD-4607-8849-71EADC0CFB3E}" srcOrd="0" destOrd="0" presId="urn:microsoft.com/office/officeart/2005/8/layout/default"/>
    <dgm:cxn modelId="{59A52A78-E6D4-455E-9C61-46CB7023E028}" type="presOf" srcId="{9D9332E5-95AF-4463-A004-CB7089E94018}" destId="{B02B6783-11D2-479C-B1A5-FA1AF38D062B}" srcOrd="0" destOrd="0" presId="urn:microsoft.com/office/officeart/2005/8/layout/default"/>
    <dgm:cxn modelId="{E20B037C-14C4-4784-B587-2DCB7A32103B}" type="presOf" srcId="{1DBDF10B-1CE8-453D-BD2B-54C64F0EA78D}" destId="{C6602D67-F35F-4DA3-A168-D1A5434FBFB5}" srcOrd="0" destOrd="0" presId="urn:microsoft.com/office/officeart/2005/8/layout/default"/>
    <dgm:cxn modelId="{A0CF2287-E679-4812-867A-70704F0BEED0}" type="presOf" srcId="{D646D55F-D600-49D2-828A-BE4AD309C6DB}" destId="{93DF1C50-B004-4FED-AFD3-5D342DD6A8D5}" srcOrd="0" destOrd="0" presId="urn:microsoft.com/office/officeart/2005/8/layout/default"/>
    <dgm:cxn modelId="{0F423B92-ECD9-47C9-A0E2-788E65DDC211}" type="presOf" srcId="{649C77E1-EF25-48C3-8F9D-8D8E05C944ED}" destId="{690D851C-D00C-4162-A4DE-FFF0742E520F}" srcOrd="0" destOrd="0" presId="urn:microsoft.com/office/officeart/2005/8/layout/default"/>
    <dgm:cxn modelId="{88B6F798-20FF-4C0E-B89C-A3F1EE2DC721}" type="presOf" srcId="{363221E4-D5B7-4C7E-B842-4FB375B370F3}" destId="{42BB3F39-2643-406C-8489-592AA5308A03}" srcOrd="0" destOrd="0" presId="urn:microsoft.com/office/officeart/2005/8/layout/default"/>
    <dgm:cxn modelId="{402BE09D-A17B-4908-B4D1-E5525F67431C}" srcId="{1DBDF10B-1CE8-453D-BD2B-54C64F0EA78D}" destId="{90406004-525A-4FFB-8F14-3567D4DDA8AE}" srcOrd="5" destOrd="0" parTransId="{4B451580-2109-4F59-82EF-F6E3A07E42CF}" sibTransId="{B123D48B-58F4-47E7-A532-6FEBD5A86B5C}"/>
    <dgm:cxn modelId="{74E85CB7-1560-4A4E-8A20-E3E9029FF211}" srcId="{1DBDF10B-1CE8-453D-BD2B-54C64F0EA78D}" destId="{FA806B14-DBC9-4C1E-B628-93C58AC63CF0}" srcOrd="3" destOrd="0" parTransId="{948C835D-682B-425B-B29A-707001F3F03C}" sibTransId="{97A9FF91-2623-44A0-B8BB-1CF6D97CD055}"/>
    <dgm:cxn modelId="{98718ACF-8CCD-4CDD-AEF5-F0B589A134EE}" type="presOf" srcId="{326D9D41-BE4E-471B-BF8E-0EBDD1A6FC4A}" destId="{60173318-122C-48EB-A7FD-92AD457F84D8}" srcOrd="0" destOrd="0" presId="urn:microsoft.com/office/officeart/2005/8/layout/default"/>
    <dgm:cxn modelId="{E3F88AE6-76F5-4758-B6E0-6878CC1151AC}" srcId="{1DBDF10B-1CE8-453D-BD2B-54C64F0EA78D}" destId="{649C77E1-EF25-48C3-8F9D-8D8E05C944ED}" srcOrd="1" destOrd="0" parTransId="{4EC26731-7339-49E9-AB9B-67518B3C85AE}" sibTransId="{20222E31-4259-4EED-A5E9-FF5961CBB31E}"/>
    <dgm:cxn modelId="{6CC825F0-ABE2-40E3-901A-57310094A27A}" srcId="{1DBDF10B-1CE8-453D-BD2B-54C64F0EA78D}" destId="{363221E4-D5B7-4C7E-B842-4FB375B370F3}" srcOrd="6" destOrd="0" parTransId="{8AE83283-23EB-4315-ACFC-111C8B0D98FE}" sibTransId="{CFD77014-B4B7-4A4A-B56E-D1094FC1DF3B}"/>
    <dgm:cxn modelId="{88442FF8-B2CC-4E7D-BEB8-960852006FE3}" type="presOf" srcId="{90406004-525A-4FFB-8F14-3567D4DDA8AE}" destId="{863D916D-6CFA-494D-9656-3675F8C7D5AC}" srcOrd="0" destOrd="0" presId="urn:microsoft.com/office/officeart/2005/8/layout/default"/>
    <dgm:cxn modelId="{584B9915-5207-44D4-9D68-5020E63D2809}" type="presParOf" srcId="{C6602D67-F35F-4DA3-A168-D1A5434FBFB5}" destId="{B02B6783-11D2-479C-B1A5-FA1AF38D062B}" srcOrd="0" destOrd="0" presId="urn:microsoft.com/office/officeart/2005/8/layout/default"/>
    <dgm:cxn modelId="{643FF33D-851C-46B1-A533-E92574D741C2}" type="presParOf" srcId="{C6602D67-F35F-4DA3-A168-D1A5434FBFB5}" destId="{2931C8F1-DA6D-48B6-97D6-D57720A8185B}" srcOrd="1" destOrd="0" presId="urn:microsoft.com/office/officeart/2005/8/layout/default"/>
    <dgm:cxn modelId="{B096651F-77B9-4E8A-99F1-AEE2096737C1}" type="presParOf" srcId="{C6602D67-F35F-4DA3-A168-D1A5434FBFB5}" destId="{690D851C-D00C-4162-A4DE-FFF0742E520F}" srcOrd="2" destOrd="0" presId="urn:microsoft.com/office/officeart/2005/8/layout/default"/>
    <dgm:cxn modelId="{E6C73930-AA80-4CD1-8315-23D9D21EE852}" type="presParOf" srcId="{C6602D67-F35F-4DA3-A168-D1A5434FBFB5}" destId="{3C81B13C-E139-4073-B537-A232A4015B8F}" srcOrd="3" destOrd="0" presId="urn:microsoft.com/office/officeart/2005/8/layout/default"/>
    <dgm:cxn modelId="{9EF6C4B0-73C3-4458-BE29-9A5D712A2575}" type="presParOf" srcId="{C6602D67-F35F-4DA3-A168-D1A5434FBFB5}" destId="{93DF1C50-B004-4FED-AFD3-5D342DD6A8D5}" srcOrd="4" destOrd="0" presId="urn:microsoft.com/office/officeart/2005/8/layout/default"/>
    <dgm:cxn modelId="{DD80BC8F-5998-4559-8660-8A87FB5E6FEB}" type="presParOf" srcId="{C6602D67-F35F-4DA3-A168-D1A5434FBFB5}" destId="{1A9FAF31-8C22-477A-B890-485E9426A1A3}" srcOrd="5" destOrd="0" presId="urn:microsoft.com/office/officeart/2005/8/layout/default"/>
    <dgm:cxn modelId="{B39F7782-C4C0-463A-A93B-789147BF240A}" type="presParOf" srcId="{C6602D67-F35F-4DA3-A168-D1A5434FBFB5}" destId="{46417A34-27AD-4607-8849-71EADC0CFB3E}" srcOrd="6" destOrd="0" presId="urn:microsoft.com/office/officeart/2005/8/layout/default"/>
    <dgm:cxn modelId="{9F2CCAC9-C5DE-415B-A001-01156324D10C}" type="presParOf" srcId="{C6602D67-F35F-4DA3-A168-D1A5434FBFB5}" destId="{5474A932-9E89-442F-B104-5870AE1FB7A7}" srcOrd="7" destOrd="0" presId="urn:microsoft.com/office/officeart/2005/8/layout/default"/>
    <dgm:cxn modelId="{1B3A937D-F9A4-4404-8A25-FE7F363E224F}" type="presParOf" srcId="{C6602D67-F35F-4DA3-A168-D1A5434FBFB5}" destId="{60173318-122C-48EB-A7FD-92AD457F84D8}" srcOrd="8" destOrd="0" presId="urn:microsoft.com/office/officeart/2005/8/layout/default"/>
    <dgm:cxn modelId="{B4F04332-F8AA-48A3-9D85-FF1DBC2B4591}" type="presParOf" srcId="{C6602D67-F35F-4DA3-A168-D1A5434FBFB5}" destId="{84120E70-CFC9-46C3-9C11-52075B683966}" srcOrd="9" destOrd="0" presId="urn:microsoft.com/office/officeart/2005/8/layout/default"/>
    <dgm:cxn modelId="{57EC4CEC-535B-427B-AC3C-4E527EE6BA3D}" type="presParOf" srcId="{C6602D67-F35F-4DA3-A168-D1A5434FBFB5}" destId="{863D916D-6CFA-494D-9656-3675F8C7D5AC}" srcOrd="10" destOrd="0" presId="urn:microsoft.com/office/officeart/2005/8/layout/default"/>
    <dgm:cxn modelId="{AD0A1985-0DD9-4128-AC3E-EFCB2086D776}" type="presParOf" srcId="{C6602D67-F35F-4DA3-A168-D1A5434FBFB5}" destId="{2ECE9FC7-3342-46BB-B2B0-D2EC5EB6FC5F}" srcOrd="11" destOrd="0" presId="urn:microsoft.com/office/officeart/2005/8/layout/default"/>
    <dgm:cxn modelId="{686277A6-2168-437D-B893-711744312181}" type="presParOf" srcId="{C6602D67-F35F-4DA3-A168-D1A5434FBFB5}" destId="{42BB3F39-2643-406C-8489-592AA5308A03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2B6783-11D2-479C-B1A5-FA1AF38D062B}">
      <dsp:nvSpPr>
        <dsp:cNvPr id="0" name=""/>
        <dsp:cNvSpPr/>
      </dsp:nvSpPr>
      <dsp:spPr>
        <a:xfrm>
          <a:off x="0" y="0"/>
          <a:ext cx="3226227" cy="1646228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solidFill>
                <a:schemeClr val="tx1"/>
              </a:solidFill>
            </a:rPr>
            <a:t>L’ipoglicemia grave si associa abitualmente ad un valore del glucosio inferiore a 54 ed è caratterizzata da alterazioni della coscienza (coma, scosse muscolari).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0" y="0"/>
        <a:ext cx="3226227" cy="1646228"/>
      </dsp:txXfrm>
    </dsp:sp>
    <dsp:sp modelId="{690D851C-D00C-4162-A4DE-FFF0742E520F}">
      <dsp:nvSpPr>
        <dsp:cNvPr id="0" name=""/>
        <dsp:cNvSpPr/>
      </dsp:nvSpPr>
      <dsp:spPr>
        <a:xfrm>
          <a:off x="3504333" y="0"/>
          <a:ext cx="3392458" cy="1831267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151375"/>
                <a:satOff val="-3777"/>
                <a:lumOff val="13215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shade val="50000"/>
                <a:hueOff val="151375"/>
                <a:satOff val="-3777"/>
                <a:lumOff val="13215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solidFill>
                <a:schemeClr val="tx1"/>
              </a:solidFill>
            </a:rPr>
            <a:t>Prima della perdita di coscienza si possono verificare segni di iniziale alterazione del sistema nervoso che preludono alla </a:t>
          </a:r>
          <a:r>
            <a:rPr lang="it-IT" sz="2000" kern="1200" dirty="0" err="1">
              <a:solidFill>
                <a:schemeClr val="tx1"/>
              </a:solidFill>
            </a:rPr>
            <a:t>p.d.c</a:t>
          </a:r>
          <a:r>
            <a:rPr lang="it-IT" sz="2000" kern="1200" dirty="0">
              <a:solidFill>
                <a:schemeClr val="tx1"/>
              </a:solidFill>
            </a:rPr>
            <a:t>.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3504333" y="0"/>
        <a:ext cx="3392458" cy="1831267"/>
      </dsp:txXfrm>
    </dsp:sp>
    <dsp:sp modelId="{93DF1C50-B004-4FED-AFD3-5D342DD6A8D5}">
      <dsp:nvSpPr>
        <dsp:cNvPr id="0" name=""/>
        <dsp:cNvSpPr/>
      </dsp:nvSpPr>
      <dsp:spPr>
        <a:xfrm>
          <a:off x="107545" y="1834580"/>
          <a:ext cx="2148512" cy="1289107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302751"/>
                <a:satOff val="-7553"/>
                <a:lumOff val="2643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shade val="50000"/>
                <a:hueOff val="302751"/>
                <a:satOff val="-7553"/>
                <a:lumOff val="2643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solidFill>
                <a:schemeClr val="tx1"/>
              </a:solidFill>
            </a:rPr>
            <a:t>- confusione e linguaggio inappropriato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07545" y="1834580"/>
        <a:ext cx="2148512" cy="1289107"/>
      </dsp:txXfrm>
    </dsp:sp>
    <dsp:sp modelId="{46417A34-27AD-4607-8849-71EADC0CFB3E}">
      <dsp:nvSpPr>
        <dsp:cNvPr id="0" name=""/>
        <dsp:cNvSpPr/>
      </dsp:nvSpPr>
      <dsp:spPr>
        <a:xfrm>
          <a:off x="2390769" y="1924998"/>
          <a:ext cx="2148512" cy="1289107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454126"/>
                <a:satOff val="-11330"/>
                <a:lumOff val="39645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shade val="50000"/>
                <a:hueOff val="454126"/>
                <a:satOff val="-11330"/>
                <a:lumOff val="39645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solidFill>
                <a:schemeClr val="tx1"/>
              </a:solidFill>
            </a:rPr>
            <a:t>-  disturbi visivi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390769" y="1924998"/>
        <a:ext cx="2148512" cy="1289107"/>
      </dsp:txXfrm>
    </dsp:sp>
    <dsp:sp modelId="{60173318-122C-48EB-A7FD-92AD457F84D8}">
      <dsp:nvSpPr>
        <dsp:cNvPr id="0" name=""/>
        <dsp:cNvSpPr/>
      </dsp:nvSpPr>
      <dsp:spPr>
        <a:xfrm>
          <a:off x="4748279" y="1933312"/>
          <a:ext cx="2148512" cy="1289107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454126"/>
                <a:satOff val="-11330"/>
                <a:lumOff val="39645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shade val="50000"/>
                <a:hueOff val="454126"/>
                <a:satOff val="-11330"/>
                <a:lumOff val="39645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solidFill>
                <a:schemeClr val="tx1"/>
              </a:solidFill>
            </a:rPr>
            <a:t>- movimenti scoordinati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748279" y="1933312"/>
        <a:ext cx="2148512" cy="1289107"/>
      </dsp:txXfrm>
    </dsp:sp>
    <dsp:sp modelId="{863D916D-6CFA-494D-9656-3675F8C7D5AC}">
      <dsp:nvSpPr>
        <dsp:cNvPr id="0" name=""/>
        <dsp:cNvSpPr/>
      </dsp:nvSpPr>
      <dsp:spPr>
        <a:xfrm>
          <a:off x="627184" y="3437271"/>
          <a:ext cx="2148512" cy="1289107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302751"/>
                <a:satOff val="-7553"/>
                <a:lumOff val="2643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shade val="50000"/>
                <a:hueOff val="302751"/>
                <a:satOff val="-7553"/>
                <a:lumOff val="2643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solidFill>
                <a:schemeClr val="tx1"/>
              </a:solidFill>
            </a:rPr>
            <a:t>- difficoltà a mantenere l’equilibrio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627184" y="3437271"/>
        <a:ext cx="2148512" cy="1289107"/>
      </dsp:txXfrm>
    </dsp:sp>
    <dsp:sp modelId="{42BB3F39-2643-406C-8489-592AA5308A03}">
      <dsp:nvSpPr>
        <dsp:cNvPr id="0" name=""/>
        <dsp:cNvSpPr/>
      </dsp:nvSpPr>
      <dsp:spPr>
        <a:xfrm>
          <a:off x="3465519" y="3466959"/>
          <a:ext cx="2148512" cy="1289107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151375"/>
                <a:satOff val="-3777"/>
                <a:lumOff val="13215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shade val="50000"/>
                <a:hueOff val="151375"/>
                <a:satOff val="-3777"/>
                <a:lumOff val="13215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solidFill>
                <a:schemeClr val="tx1"/>
              </a:solidFill>
            </a:rPr>
            <a:t>- agitazione e sudorazione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3465519" y="3466959"/>
        <a:ext cx="2148512" cy="12891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045DE-BA17-4DE0-9738-A4AF25D4EB20}" type="datetimeFigureOut">
              <a:rPr lang="it-IT" smtClean="0"/>
              <a:t>08/11/2021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EC70D-B334-4098-B02C-C83DDB2C96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3855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1EC70D-B334-4098-B02C-C83DDB2C96C3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1522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657AA7F-BE72-4467-897E-7A302F46504F}" type="datetimeFigureOut">
              <a:rPr lang="en-US" smtClean="0"/>
              <a:pPr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765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pPr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387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pPr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357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pPr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004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pPr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424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pPr/>
              <a:t>11/8/2021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681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pPr/>
              <a:t>11/8/2021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791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pPr/>
              <a:t>11/8/2021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02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pPr/>
              <a:t>11/8/2021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116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pPr/>
              <a:t>11/8/2021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68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pPr/>
              <a:t>11/8/2021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280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657AA7F-BE72-4467-897E-7A302F46504F}" type="datetimeFigureOut">
              <a:rPr lang="en-US" smtClean="0"/>
              <a:pPr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5747434-7036-48DB-A148-6B3D8EE75CDA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456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://www.baqsimi.eu/" TargetMode="Externa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11DB08-1669-426B-BBEB-FAD285EF8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9E4219-121F-4CD1-AA58-24746CD29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AF431E9-7C3E-4402-825A-409E09153B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276" y="640080"/>
            <a:ext cx="4208656" cy="3034857"/>
          </a:xfrm>
        </p:spPr>
        <p:txBody>
          <a:bodyPr anchor="b">
            <a:normAutofit/>
          </a:bodyPr>
          <a:lstStyle/>
          <a:p>
            <a:r>
              <a:rPr lang="it-IT" sz="4400" u="sng">
                <a:solidFill>
                  <a:srgbClr val="FFFFFF"/>
                </a:solidFill>
                <a:latin typeface="Arial Black" panose="020B0A04020102020204" pitchFamily="34" charset="0"/>
              </a:rPr>
              <a:t>BAQSIMI Spray Nasal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2F50912-06FD-4216-BAD3-21050F595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765314"/>
            <a:ext cx="393192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C2C3328B-74E2-45AF-825B-46BE0F2244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8" r="1" b="1619"/>
          <a:stretch/>
        </p:blipFill>
        <p:spPr>
          <a:xfrm>
            <a:off x="5505278" y="448893"/>
            <a:ext cx="6635834" cy="5769026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096CE74A-FB82-4BCC-A4B3-9D0939BDA5E0}"/>
              </a:ext>
            </a:extLst>
          </p:cNvPr>
          <p:cNvSpPr txBox="1"/>
          <p:nvPr/>
        </p:nvSpPr>
        <p:spPr>
          <a:xfrm>
            <a:off x="1080052" y="5115339"/>
            <a:ext cx="30148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 cura di Alessandra Nini </a:t>
            </a:r>
          </a:p>
          <a:p>
            <a:r>
              <a:rPr lang="it-IT" dirty="0"/>
              <a:t>Infermiera </a:t>
            </a:r>
          </a:p>
          <a:p>
            <a:r>
              <a:rPr lang="it-IT" dirty="0"/>
              <a:t>Pediatria di Comunità</a:t>
            </a:r>
          </a:p>
        </p:txBody>
      </p:sp>
    </p:spTree>
    <p:extLst>
      <p:ext uri="{BB962C8B-B14F-4D97-AF65-F5344CB8AC3E}">
        <p14:creationId xmlns:p14="http://schemas.microsoft.com/office/powerpoint/2010/main" val="2723137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E194971-2F2D-44B0-8AE6-FF2DCCEE0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Oval 5">
            <a:extLst>
              <a:ext uri="{FF2B5EF4-FFF2-40B4-BE49-F238E27FC236}">
                <a16:creationId xmlns:a16="http://schemas.microsoft.com/office/drawing/2014/main" id="{1FF9A61E-EB11-4C46-82E1-3E00A3B4B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E564EB3-35F2-4EFF-87DC-642DC0205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A540FAC9-3505-49ED-9B06-A0F8C1485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879B3CD-E329-42F5-B136-BA1F37EC0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5464" y="484632"/>
            <a:ext cx="7453538" cy="58809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762C3E0-8421-4D97-8E9A-CA4F3DAA0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96" y="977900"/>
            <a:ext cx="6539558" cy="33277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spc="200"/>
              <a:t>MODALITA’ DI UTILIZZO DEL </a:t>
            </a:r>
            <a:r>
              <a:rPr lang="en-US" sz="5400" b="1" spc="200"/>
              <a:t>GLUCAGONE SPRAY NASALE BAQSIMI 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1B042EF-3024-4C57-B282-1B30607FB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58680" y="4476657"/>
            <a:ext cx="5370974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EA0B4097-B645-43E0-A2B5-B8D688E7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84632"/>
            <a:ext cx="3584224" cy="5880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74F3AC2B-7A07-4242-9338-531593F56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917" y="2872048"/>
            <a:ext cx="3111417" cy="339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06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immagine 5" descr="Immagine che contiene testo, tazza, interni&#10;&#10;Descrizione generata automaticamente">
            <a:extLst>
              <a:ext uri="{FF2B5EF4-FFF2-40B4-BE49-F238E27FC236}">
                <a16:creationId xmlns:a16="http://schemas.microsoft.com/office/drawing/2014/main" id="{CFF37A4F-A78C-407B-BB98-2F0AAA53C7E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91" b="33591"/>
          <a:stretch>
            <a:fillRect/>
          </a:stretch>
        </p:blipFill>
        <p:spPr>
          <a:xfrm>
            <a:off x="7040879" y="290946"/>
            <a:ext cx="4347557" cy="4164676"/>
          </a:xfr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445BB2A-33F6-4F08-8841-E6CD57013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7696" y="174567"/>
            <a:ext cx="6641868" cy="6101541"/>
          </a:xfrm>
        </p:spPr>
        <p:txBody>
          <a:bodyPr>
            <a:normAutofit/>
          </a:bodyPr>
          <a:lstStyle/>
          <a:p>
            <a:r>
              <a:rPr lang="it-IT" sz="2400" dirty="0"/>
              <a:t>BAQSIMI è una forma di glucagone che si somministra sotto forma di spruzzo nel naso. Il glucagone è un ormone, naturalmente prodotto dal pancreas, che agisce in modo opposto all’insulina, e aumenta lo zucchero nel sangue. </a:t>
            </a:r>
          </a:p>
          <a:p>
            <a:endParaRPr lang="it-IT" sz="2400" dirty="0"/>
          </a:p>
          <a:p>
            <a:endParaRPr lang="it-IT" sz="2400" dirty="0"/>
          </a:p>
          <a:p>
            <a:r>
              <a:rPr lang="it-IT" sz="2400" dirty="0"/>
              <a:t>Si presenta in una dose precisa e ben dosata, pronta all’uso. </a:t>
            </a:r>
          </a:p>
          <a:p>
            <a:endParaRPr lang="it-IT" sz="2400" dirty="0"/>
          </a:p>
          <a:p>
            <a:endParaRPr lang="it-IT" sz="2400" dirty="0"/>
          </a:p>
          <a:p>
            <a:r>
              <a:rPr lang="it-IT" sz="2400" dirty="0"/>
              <a:t>Non deve essere conservato in frigorifero.</a:t>
            </a:r>
          </a:p>
        </p:txBody>
      </p:sp>
    </p:spTree>
    <p:extLst>
      <p:ext uri="{BB962C8B-B14F-4D97-AF65-F5344CB8AC3E}">
        <p14:creationId xmlns:p14="http://schemas.microsoft.com/office/powerpoint/2010/main" val="620592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11EB94-45FC-4C1B-A159-ED89FE7E8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659" y="0"/>
            <a:ext cx="9720072" cy="1499616"/>
          </a:xfrm>
        </p:spPr>
        <p:txBody>
          <a:bodyPr/>
          <a:lstStyle/>
          <a:p>
            <a:r>
              <a:rPr lang="it-IT" u="sng" dirty="0"/>
              <a:t>Come si somministra:</a:t>
            </a:r>
          </a:p>
        </p:txBody>
      </p:sp>
      <p:pic>
        <p:nvPicPr>
          <p:cNvPr id="5" name="Segnaposto contenuto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CD24B61D-B48B-406D-9913-89ED0B7EF7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14" y="1812290"/>
            <a:ext cx="2328993" cy="2759710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9AAB773-3E56-49C9-B4C6-F43F3051D9F0}"/>
              </a:ext>
            </a:extLst>
          </p:cNvPr>
          <p:cNvSpPr txBox="1"/>
          <p:nvPr/>
        </p:nvSpPr>
        <p:spPr>
          <a:xfrm flipH="1">
            <a:off x="612348" y="4572000"/>
            <a:ext cx="29801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Tenere il contenitore monodose tra le dita e il pollice come mostrato:</a:t>
            </a:r>
          </a:p>
          <a:p>
            <a:r>
              <a:rPr lang="it-IT" b="1" dirty="0"/>
              <a:t>Non provarlo prima dell’uso in quanto contiene una singola dose di glucagone e non può essere </a:t>
            </a:r>
            <a:r>
              <a:rPr lang="it-IT" b="1" dirty="0" err="1"/>
              <a:t>riutilzzato</a:t>
            </a:r>
            <a:endParaRPr lang="it-IT" b="1" dirty="0"/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3A2F7F34-26BD-494E-92D5-CADF80CF7B55}"/>
              </a:ext>
            </a:extLst>
          </p:cNvPr>
          <p:cNvSpPr/>
          <p:nvPr/>
        </p:nvSpPr>
        <p:spPr>
          <a:xfrm>
            <a:off x="3757353" y="3117273"/>
            <a:ext cx="623455" cy="7481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1933354D-8F96-469C-9811-3C09967A32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634" y="1902777"/>
            <a:ext cx="2236122" cy="2611033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B658E74-D1C6-44CC-8E68-70DA0915046F}"/>
              </a:ext>
            </a:extLst>
          </p:cNvPr>
          <p:cNvSpPr txBox="1"/>
          <p:nvPr/>
        </p:nvSpPr>
        <p:spPr>
          <a:xfrm flipH="1">
            <a:off x="4775663" y="4655128"/>
            <a:ext cx="23940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INSERIRE</a:t>
            </a:r>
            <a:r>
              <a:rPr lang="it-IT" dirty="0"/>
              <a:t> delicatamente l’estremità del dispositivo in una delle narici fino a quando il dito non tocca la parte esterna del naso.</a:t>
            </a:r>
          </a:p>
        </p:txBody>
      </p:sp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BEF85A77-FE31-444C-A8A4-DCDB38FA1A24}"/>
              </a:ext>
            </a:extLst>
          </p:cNvPr>
          <p:cNvSpPr/>
          <p:nvPr/>
        </p:nvSpPr>
        <p:spPr>
          <a:xfrm>
            <a:off x="7880465" y="3557847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769206F6-7035-47FA-BD42-D4257C7E8A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9792" y="3155476"/>
            <a:ext cx="652329" cy="804742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E8E039E3-ADDD-47F2-AA89-D2089ACA63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124" y="1958657"/>
            <a:ext cx="2236122" cy="2555153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D95D0E5-B812-4FBE-8FD6-6E404E324037}"/>
              </a:ext>
            </a:extLst>
          </p:cNvPr>
          <p:cNvSpPr txBox="1"/>
          <p:nvPr/>
        </p:nvSpPr>
        <p:spPr>
          <a:xfrm>
            <a:off x="9027645" y="4690219"/>
            <a:ext cx="25520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PREMERE </a:t>
            </a:r>
            <a:r>
              <a:rPr lang="it-IT" dirty="0"/>
              <a:t>il pistone fino in fondo con il pollice. </a:t>
            </a:r>
            <a:r>
              <a:rPr lang="it-IT" b="1" dirty="0"/>
              <a:t>La somministrazione della dose è completa quando la linea verde sul pistone non è più visibile</a:t>
            </a:r>
          </a:p>
        </p:txBody>
      </p:sp>
    </p:spTree>
    <p:extLst>
      <p:ext uri="{BB962C8B-B14F-4D97-AF65-F5344CB8AC3E}">
        <p14:creationId xmlns:p14="http://schemas.microsoft.com/office/powerpoint/2010/main" val="2768819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36B8FBC-F5DE-4117-A11F-FFBF42348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177" y="795974"/>
            <a:ext cx="6084917" cy="54947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it-IT" sz="2600" dirty="0"/>
          </a:p>
          <a:p>
            <a:endParaRPr lang="it-IT" sz="2600" dirty="0"/>
          </a:p>
          <a:p>
            <a:pPr>
              <a:buFont typeface="Wingdings" panose="05000000000000000000" pitchFamily="2" charset="2"/>
              <a:buChar char="§"/>
            </a:pPr>
            <a:r>
              <a:rPr lang="it-IT" sz="2600" dirty="0"/>
              <a:t> posizionare il bambino sul fianco</a:t>
            </a:r>
          </a:p>
          <a:p>
            <a:r>
              <a:rPr lang="it-IT" sz="2600" dirty="0"/>
              <a:t> (posizione laterale di  sicurezza);</a:t>
            </a:r>
          </a:p>
          <a:p>
            <a:endParaRPr lang="it-IT" sz="2600" dirty="0"/>
          </a:p>
          <a:p>
            <a:pPr>
              <a:buFont typeface="Wingdings" panose="05000000000000000000" pitchFamily="2" charset="2"/>
              <a:buChar char="§"/>
            </a:pPr>
            <a:r>
              <a:rPr lang="it-IT" sz="2600" dirty="0"/>
              <a:t> chiamare il 118 e i genitori;</a:t>
            </a:r>
          </a:p>
          <a:p>
            <a:pPr marL="0" indent="0">
              <a:buNone/>
            </a:pPr>
            <a:endParaRPr lang="it-IT" sz="2600" dirty="0"/>
          </a:p>
          <a:p>
            <a:pPr>
              <a:buFont typeface="Wingdings" panose="05000000000000000000" pitchFamily="2" charset="2"/>
              <a:buChar char="§"/>
            </a:pPr>
            <a:r>
              <a:rPr lang="it-IT" sz="2600" dirty="0"/>
              <a:t> potrebbe presentarsi un episodio di vomito;</a:t>
            </a:r>
          </a:p>
          <a:p>
            <a:pPr>
              <a:buFont typeface="Wingdings" panose="05000000000000000000" pitchFamily="2" charset="2"/>
              <a:buChar char="§"/>
            </a:pPr>
            <a:endParaRPr lang="it-IT" sz="2600" dirty="0"/>
          </a:p>
          <a:p>
            <a:pPr>
              <a:buFont typeface="Wingdings" panose="05000000000000000000" pitchFamily="2" charset="2"/>
              <a:buChar char="§"/>
            </a:pPr>
            <a:r>
              <a:rPr lang="it-IT" sz="2600" dirty="0"/>
              <a:t>rassicurare e tranquillizzare il bambino quando riprende conoscenza</a:t>
            </a:r>
          </a:p>
          <a:p>
            <a:pPr marL="0" indent="0">
              <a:buNone/>
            </a:pPr>
            <a:endParaRPr lang="it-IT" sz="2600" dirty="0"/>
          </a:p>
          <a:p>
            <a:endParaRPr lang="it-IT" sz="2600" dirty="0"/>
          </a:p>
          <a:p>
            <a:endParaRPr lang="it-IT" sz="2600" dirty="0"/>
          </a:p>
          <a:p>
            <a:endParaRPr lang="it-IT" sz="2600" dirty="0"/>
          </a:p>
          <a:p>
            <a:endParaRPr lang="it-IT" sz="2600" dirty="0"/>
          </a:p>
          <a:p>
            <a:endParaRPr lang="it-IT" sz="2600" dirty="0"/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46E59A3C-EA26-4D4E-958D-2D1A964CA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946" y="1234440"/>
            <a:ext cx="4705280" cy="438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80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821C225-5C4D-4168-90AF-3D263D72C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70D4A79B-06B2-4FE7-9CF6-54D940A8F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BBFA14D-8E4F-42D4-B5A0-9588A6A45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5" y="321731"/>
            <a:ext cx="11551187" cy="62145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10B2B88-1A1B-486B-9366-918FE2E71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1">
            <a:extLst>
              <a:ext uri="{FF2B5EF4-FFF2-40B4-BE49-F238E27FC236}">
                <a16:creationId xmlns:a16="http://schemas.microsoft.com/office/drawing/2014/main" id="{3794488C-1781-4DAE-8BF4-01D507A69116}"/>
              </a:ext>
            </a:extLst>
          </p:cNvPr>
          <p:cNvSpPr txBox="1"/>
          <p:nvPr/>
        </p:nvSpPr>
        <p:spPr>
          <a:xfrm>
            <a:off x="841250" y="321731"/>
            <a:ext cx="6282758" cy="6286887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3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Il GLUCAGONE SPRAY NASALE BAQSIMI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è </a:t>
            </a:r>
            <a:r>
              <a:rPr lang="en-US" sz="32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utilizzabile</a:t>
            </a:r>
            <a:r>
              <a:rPr lang="en-US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in tutti </a:t>
            </a:r>
            <a:r>
              <a:rPr lang="en-US" sz="32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i</a:t>
            </a:r>
            <a:r>
              <a:rPr lang="en-US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bambini con </a:t>
            </a:r>
            <a:r>
              <a:rPr lang="en-US" sz="32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diabete</a:t>
            </a:r>
            <a:r>
              <a:rPr lang="en-US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età</a:t>
            </a:r>
            <a:r>
              <a:rPr lang="en-US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uguale</a:t>
            </a:r>
            <a:r>
              <a:rPr lang="en-US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o </a:t>
            </a:r>
            <a:r>
              <a:rPr lang="en-US" sz="32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superiore</a:t>
            </a:r>
            <a:r>
              <a:rPr lang="en-US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ai 4 anni, in </a:t>
            </a:r>
            <a:r>
              <a:rPr lang="en-US" sz="32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caso</a:t>
            </a:r>
            <a:r>
              <a:rPr lang="en-US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di </a:t>
            </a:r>
            <a:r>
              <a:rPr lang="en-US" sz="32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ipoglicemia</a:t>
            </a:r>
            <a:r>
              <a:rPr lang="en-US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GRAVE.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Il </a:t>
            </a:r>
            <a:r>
              <a:rPr lang="en-US" sz="32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dispositivo</a:t>
            </a:r>
            <a:r>
              <a:rPr lang="en-US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è di facile </a:t>
            </a:r>
            <a:r>
              <a:rPr lang="en-US" sz="32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utilizzo</a:t>
            </a:r>
            <a:r>
              <a:rPr lang="en-US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che</a:t>
            </a:r>
            <a:r>
              <a:rPr lang="en-US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consiste</a:t>
            </a:r>
            <a:r>
              <a:rPr lang="en-US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nell’introdurre</a:t>
            </a:r>
            <a:r>
              <a:rPr lang="en-US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la cannula in una </a:t>
            </a:r>
            <a:r>
              <a:rPr lang="en-US" sz="32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narice</a:t>
            </a:r>
            <a:r>
              <a:rPr lang="en-US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del bambino e </a:t>
            </a:r>
            <a:r>
              <a:rPr lang="en-US" sz="32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successivamente</a:t>
            </a:r>
            <a:r>
              <a:rPr lang="en-US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nel</a:t>
            </a:r>
            <a:r>
              <a:rPr lang="en-US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premere</a:t>
            </a:r>
            <a:r>
              <a:rPr lang="en-US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lo </a:t>
            </a:r>
            <a:r>
              <a:rPr lang="en-US" sz="32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stantuffo</a:t>
            </a:r>
            <a:r>
              <a:rPr lang="en-US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fino</a:t>
            </a:r>
            <a:r>
              <a:rPr lang="en-US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in </a:t>
            </a:r>
            <a:r>
              <a:rPr lang="en-US" sz="32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fondo</a:t>
            </a:r>
            <a:r>
              <a:rPr lang="en-US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che</a:t>
            </a:r>
            <a:r>
              <a:rPr lang="en-US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farà</a:t>
            </a:r>
            <a:r>
              <a:rPr lang="en-US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erogare</a:t>
            </a:r>
            <a:r>
              <a:rPr lang="en-US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il </a:t>
            </a:r>
            <a:r>
              <a:rPr lang="en-US" sz="32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glucagone</a:t>
            </a:r>
            <a:r>
              <a:rPr lang="en-US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direttamente</a:t>
            </a:r>
            <a:r>
              <a:rPr lang="en-US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nel</a:t>
            </a:r>
            <a:r>
              <a:rPr lang="en-US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naso</a:t>
            </a:r>
            <a:r>
              <a:rPr lang="en-US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pic>
        <p:nvPicPr>
          <p:cNvPr id="4" name="Immagine 3" descr="Immagine che contiene testo, lavagnabianca&#10;&#10;Descrizione generata automaticamente">
            <a:extLst>
              <a:ext uri="{FF2B5EF4-FFF2-40B4-BE49-F238E27FC236}">
                <a16:creationId xmlns:a16="http://schemas.microsoft.com/office/drawing/2014/main" id="{EF198A8F-A951-49F4-9997-880443956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008" y="681641"/>
            <a:ext cx="4624717" cy="549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8758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EEFE60-8093-41E1-8925-5F4AD830B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07" y="-70058"/>
            <a:ext cx="4798937" cy="1737360"/>
          </a:xfrm>
        </p:spPr>
        <p:txBody>
          <a:bodyPr/>
          <a:lstStyle/>
          <a:p>
            <a:r>
              <a:rPr lang="it-IT" dirty="0"/>
              <a:t>Vedi anche :</a:t>
            </a:r>
            <a:br>
              <a:rPr lang="it-IT" dirty="0"/>
            </a:br>
            <a:r>
              <a:rPr lang="it-IT" dirty="0">
                <a:hlinkClick r:id="rId2"/>
              </a:rPr>
              <a:t>www.baqsimi.eu</a:t>
            </a:r>
            <a:endParaRPr lang="it-IT" sz="3400" dirty="0">
              <a:latin typeface="Arial Black" panose="020B0A04020102020204" pitchFamily="34" charset="0"/>
            </a:endParaRPr>
          </a:p>
        </p:txBody>
      </p:sp>
      <p:graphicFrame>
        <p:nvGraphicFramePr>
          <p:cNvPr id="6" name="Segnaposto contenuto 2">
            <a:extLst>
              <a:ext uri="{FF2B5EF4-FFF2-40B4-BE49-F238E27FC236}">
                <a16:creationId xmlns:a16="http://schemas.microsoft.com/office/drawing/2014/main" id="{11858BD5-BA03-486F-AE34-0A29CEF175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1793400"/>
              </p:ext>
            </p:extLst>
          </p:nvPr>
        </p:nvGraphicFramePr>
        <p:xfrm>
          <a:off x="5295208" y="224443"/>
          <a:ext cx="6896792" cy="6492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BBC87A1-8108-47AD-8ED4-A0C1E8F1F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7809" y="1600800"/>
            <a:ext cx="4798937" cy="4340305"/>
          </a:xfrm>
        </p:spPr>
        <p:txBody>
          <a:bodyPr>
            <a:noAutofit/>
          </a:bodyPr>
          <a:lstStyle/>
          <a:p>
            <a:r>
              <a:rPr lang="it-IT" sz="2400" dirty="0"/>
              <a:t>La confezione è monodose e la dose non è modificabile. L’efficacia è uguale a quella del Glucagone iniettivo (</a:t>
            </a:r>
            <a:r>
              <a:rPr lang="it-IT" sz="2400" dirty="0" err="1"/>
              <a:t>glucagen</a:t>
            </a:r>
            <a:r>
              <a:rPr lang="it-IT" sz="2400" dirty="0"/>
              <a:t>) e la comparsa dei sintomi con ripresa della coscienza avviene nel giro di 5-10 minuti, ad ogni modo se il bambino non dovesse riprendersi la somministrazione del </a:t>
            </a:r>
            <a:r>
              <a:rPr lang="it-IT" sz="2400" b="1" dirty="0" err="1"/>
              <a:t>Baqsimi</a:t>
            </a:r>
            <a:r>
              <a:rPr lang="it-IT" sz="2400" dirty="0"/>
              <a:t> non è ripetibile.</a:t>
            </a:r>
          </a:p>
          <a:p>
            <a:endParaRPr lang="it-IT" sz="2400" dirty="0"/>
          </a:p>
          <a:p>
            <a:r>
              <a:rPr lang="it-IT" sz="2400" dirty="0"/>
              <a:t>Il </a:t>
            </a:r>
            <a:r>
              <a:rPr lang="it-IT" sz="2400" b="1" dirty="0" err="1"/>
              <a:t>Baqsimi</a:t>
            </a:r>
            <a:r>
              <a:rPr lang="it-IT" sz="2400" b="1" dirty="0"/>
              <a:t> </a:t>
            </a:r>
            <a:r>
              <a:rPr lang="it-IT" sz="2400" dirty="0"/>
              <a:t>si può utilizzare anche in caso di raffreddore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CB5DFC7-413F-4B38-B4BC-EC5ECB650903}"/>
              </a:ext>
            </a:extLst>
          </p:cNvPr>
          <p:cNvSpPr txBox="1"/>
          <p:nvPr/>
        </p:nvSpPr>
        <p:spPr>
          <a:xfrm>
            <a:off x="6096000" y="5187007"/>
            <a:ext cx="58604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/>
              <a:t>IN QUESTI CASI E’ NECESSARIO SOMMINISTRARE BAQSIMI ; nei contesti scolastici diamo indicazioni di somministrare BAQSIMI solo in caso di </a:t>
            </a:r>
            <a:r>
              <a:rPr lang="it-IT" sz="2200" b="1" dirty="0" err="1"/>
              <a:t>p.d.c</a:t>
            </a:r>
            <a:r>
              <a:rPr lang="it-IT" sz="2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5447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 descr="Immagine che contiene decorato&#10;&#10;Descrizione generata automaticamente">
            <a:extLst>
              <a:ext uri="{FF2B5EF4-FFF2-40B4-BE49-F238E27FC236}">
                <a16:creationId xmlns:a16="http://schemas.microsoft.com/office/drawing/2014/main" id="{625262BE-1DD3-4891-9BFC-496B6A0C69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826" y="635924"/>
            <a:ext cx="3873732" cy="2689819"/>
          </a:xfr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CCCB022-20CD-435D-B635-06E7EEE136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4128" y="332509"/>
            <a:ext cx="4736592" cy="6325986"/>
          </a:xfrm>
        </p:spPr>
        <p:txBody>
          <a:bodyPr>
            <a:normAutofit/>
          </a:bodyPr>
          <a:lstStyle/>
          <a:p>
            <a:r>
              <a:rPr lang="it-IT" sz="2200" dirty="0"/>
              <a:t>In caso di  ipoglicemia senza i sintomi sopradescritti, senza </a:t>
            </a:r>
            <a:r>
              <a:rPr lang="it-IT" sz="2200" dirty="0" err="1"/>
              <a:t>p.d.c</a:t>
            </a:r>
            <a:r>
              <a:rPr lang="it-IT" sz="2200" dirty="0"/>
              <a:t>. e nel caso in cui il bambino sia in grado di deglutire efficacemente, è preferibile somministrare una soluzione liquida zuccherata contenente 15 gr di </a:t>
            </a:r>
            <a:r>
              <a:rPr lang="it-IT" sz="2200" dirty="0" err="1"/>
              <a:t>cho</a:t>
            </a:r>
            <a:r>
              <a:rPr lang="it-IT" sz="2200" dirty="0"/>
              <a:t> es:</a:t>
            </a:r>
          </a:p>
          <a:p>
            <a:r>
              <a:rPr lang="it-IT" sz="2200" dirty="0"/>
              <a:t>- Mezzo brik di succo di frutta</a:t>
            </a:r>
          </a:p>
          <a:p>
            <a:r>
              <a:rPr lang="it-IT" sz="2200" dirty="0"/>
              <a:t>- 3 bustine di zucchero sciolto in acqua</a:t>
            </a:r>
          </a:p>
          <a:p>
            <a:r>
              <a:rPr lang="it-IT" sz="2200" dirty="0"/>
              <a:t>- 3 caramelle </a:t>
            </a:r>
            <a:r>
              <a:rPr lang="it-IT" sz="2200" dirty="0" err="1"/>
              <a:t>gelè</a:t>
            </a:r>
            <a:r>
              <a:rPr lang="it-IT" sz="2200" dirty="0"/>
              <a:t> alla frutta</a:t>
            </a:r>
          </a:p>
          <a:p>
            <a:r>
              <a:rPr lang="it-IT" sz="2200" dirty="0"/>
              <a:t>Successivamente somministrare un </a:t>
            </a:r>
            <a:r>
              <a:rPr lang="it-IT" sz="2200" dirty="0" err="1"/>
              <a:t>cho</a:t>
            </a:r>
            <a:r>
              <a:rPr lang="it-IT" sz="2200" dirty="0"/>
              <a:t> complesso es:</a:t>
            </a:r>
          </a:p>
          <a:p>
            <a:r>
              <a:rPr lang="it-IT" sz="2200" dirty="0"/>
              <a:t>- biscotti</a:t>
            </a:r>
          </a:p>
          <a:p>
            <a:r>
              <a:rPr lang="it-IT" sz="2200" dirty="0"/>
              <a:t>-  </a:t>
            </a:r>
            <a:r>
              <a:rPr lang="it-IT" sz="2200" dirty="0" err="1"/>
              <a:t>creachers</a:t>
            </a:r>
            <a:r>
              <a:rPr lang="it-IT" sz="2200" dirty="0"/>
              <a:t> …</a:t>
            </a:r>
            <a:r>
              <a:rPr lang="it-IT" sz="2200" dirty="0" err="1"/>
              <a:t>ecc</a:t>
            </a:r>
            <a:r>
              <a:rPr lang="it-IT" sz="2200" dirty="0"/>
              <a:t>…</a:t>
            </a:r>
          </a:p>
        </p:txBody>
      </p:sp>
      <p:pic>
        <p:nvPicPr>
          <p:cNvPr id="8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836A0878-FE81-4A6D-962D-986F09134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980" y="-357446"/>
            <a:ext cx="2889711" cy="3852948"/>
          </a:xfrm>
          <a:prstGeom prst="rect">
            <a:avLst/>
          </a:prstGeom>
        </p:spPr>
      </p:pic>
      <p:sp>
        <p:nvSpPr>
          <p:cNvPr id="9" name="Freccia in giù 8">
            <a:extLst>
              <a:ext uri="{FF2B5EF4-FFF2-40B4-BE49-F238E27FC236}">
                <a16:creationId xmlns:a16="http://schemas.microsoft.com/office/drawing/2014/main" id="{49726AC6-E985-490B-BDC5-60982B77F078}"/>
              </a:ext>
            </a:extLst>
          </p:cNvPr>
          <p:cNvSpPr/>
          <p:nvPr/>
        </p:nvSpPr>
        <p:spPr>
          <a:xfrm>
            <a:off x="8271163" y="3632662"/>
            <a:ext cx="972589" cy="7065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 descr="Immagine che contiene ciminiera&#10;&#10;Descrizione generata automaticamente">
            <a:extLst>
              <a:ext uri="{FF2B5EF4-FFF2-40B4-BE49-F238E27FC236}">
                <a16:creationId xmlns:a16="http://schemas.microsoft.com/office/drawing/2014/main" id="{F09CE756-34F6-47A5-ADE7-1AF4D78396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20" y="4646163"/>
            <a:ext cx="3073141" cy="2048761"/>
          </a:xfrm>
          <a:prstGeom prst="rect">
            <a:avLst/>
          </a:prstGeom>
        </p:spPr>
      </p:pic>
      <p:pic>
        <p:nvPicPr>
          <p:cNvPr id="13" name="Immagine 12" descr="Immagine che contiene cibo, pezzo, fetta, pane&#10;&#10;Descrizione generata automaticamente">
            <a:extLst>
              <a:ext uri="{FF2B5EF4-FFF2-40B4-BE49-F238E27FC236}">
                <a16:creationId xmlns:a16="http://schemas.microsoft.com/office/drawing/2014/main" id="{261D4907-710C-482D-9345-095C75788A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907" y="4646163"/>
            <a:ext cx="3121093" cy="224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683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527B3FCB-6DCC-454C-B9EC-392B8EB522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88" y="0"/>
            <a:ext cx="10548850" cy="6858000"/>
          </a:xfrm>
        </p:spPr>
      </p:pic>
    </p:spTree>
    <p:extLst>
      <p:ext uri="{BB962C8B-B14F-4D97-AF65-F5344CB8AC3E}">
        <p14:creationId xmlns:p14="http://schemas.microsoft.com/office/powerpoint/2010/main" val="9679327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e">
  <a:themeElements>
    <a:clrScheme name="Integrale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e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133</TotalTime>
  <Words>512</Words>
  <Application>Microsoft Office PowerPoint</Application>
  <PresentationFormat>Widescreen</PresentationFormat>
  <Paragraphs>54</Paragraphs>
  <Slides>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6" baseType="lpstr">
      <vt:lpstr>Arial Black</vt:lpstr>
      <vt:lpstr>Calibri</vt:lpstr>
      <vt:lpstr>Tw Cen MT</vt:lpstr>
      <vt:lpstr>Tw Cen MT Condensed</vt:lpstr>
      <vt:lpstr>Wingdings</vt:lpstr>
      <vt:lpstr>Wingdings 3</vt:lpstr>
      <vt:lpstr>Integrale</vt:lpstr>
      <vt:lpstr>BAQSIMI Spray Nasal</vt:lpstr>
      <vt:lpstr>MODALITA’ DI UTILIZZO DEL GLUCAGONE SPRAY NASALE BAQSIMI </vt:lpstr>
      <vt:lpstr>Presentazione standard di PowerPoint</vt:lpstr>
      <vt:lpstr>Come si somministra:</vt:lpstr>
      <vt:lpstr>Presentazione standard di PowerPoint</vt:lpstr>
      <vt:lpstr>Presentazione standard di PowerPoint</vt:lpstr>
      <vt:lpstr>Vedi anche : www.baqsimi.eu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BAQSIMI Spray Nasal</dc:title>
  <dc:creator>@lex Nove</dc:creator>
  <cp:lastModifiedBy>@lex Nove</cp:lastModifiedBy>
  <cp:revision>7</cp:revision>
  <dcterms:created xsi:type="dcterms:W3CDTF">2021-11-06T16:38:11Z</dcterms:created>
  <dcterms:modified xsi:type="dcterms:W3CDTF">2021-11-08T13:23:05Z</dcterms:modified>
</cp:coreProperties>
</file>